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0"/>
  </p:notesMasterIdLst>
  <p:sldIdLst>
    <p:sldId id="257" r:id="rId2"/>
    <p:sldId id="259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2" r:id="rId36"/>
    <p:sldId id="293" r:id="rId37"/>
    <p:sldId id="294" r:id="rId38"/>
    <p:sldId id="295" r:id="rId3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8469" autoAdjust="0"/>
  </p:normalViewPr>
  <p:slideViewPr>
    <p:cSldViewPr snapToGrid="0" snapToObjects="1">
      <p:cViewPr>
        <p:scale>
          <a:sx n="110" d="100"/>
          <a:sy n="110" d="100"/>
        </p:scale>
        <p:origin x="-3216" y="-7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notesMaster" Target="notesMasters/notesMaster1.xml"/><Relationship Id="rId41" Type="http://schemas.openxmlformats.org/officeDocument/2006/relationships/printerSettings" Target="printerSettings/printerSettings1.bin"/><Relationship Id="rId42" Type="http://schemas.openxmlformats.org/officeDocument/2006/relationships/presProps" Target="presProps.xml"/><Relationship Id="rId43" Type="http://schemas.openxmlformats.org/officeDocument/2006/relationships/viewProps" Target="viewProps.xml"/><Relationship Id="rId44" Type="http://schemas.openxmlformats.org/officeDocument/2006/relationships/theme" Target="theme/theme1.xml"/><Relationship Id="rId45" Type="http://schemas.openxmlformats.org/officeDocument/2006/relationships/tableStyles" Target="tableStyles.xml"/></Relationships>
</file>

<file path=ppt/media/image1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E3EF39-9CB9-4F4F-A6BC-CBBBC77B42E8}" type="datetimeFigureOut">
              <a:rPr lang="en-US" smtClean="0"/>
              <a:t>21/03/2011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D8D948-D25D-8E4B-9BFE-B537C3A7C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727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Future</a:t>
            </a:r>
            <a:r>
              <a:rPr lang="en-US" baseline="0" dirty="0" smtClean="0"/>
              <a:t> stores will be mixed – right shape for the right job</a:t>
            </a:r>
          </a:p>
          <a:p>
            <a:r>
              <a:rPr lang="en-US" baseline="0" dirty="0" smtClean="0"/>
              <a:t>Polyglot persistence</a:t>
            </a:r>
          </a:p>
          <a:p>
            <a:r>
              <a:rPr lang="en-US" baseline="0" dirty="0" smtClean="0"/>
              <a:t>Frameworks (e.g. spring data) embracing this already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4327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People talk about </a:t>
            </a:r>
            <a:r>
              <a:rPr lang="en-US" dirty="0" err="1" smtClean="0"/>
              <a:t>Codd’s</a:t>
            </a:r>
            <a:r>
              <a:rPr lang="en-US" dirty="0" smtClean="0"/>
              <a:t> relational</a:t>
            </a:r>
            <a:r>
              <a:rPr lang="en-US" baseline="0" dirty="0" smtClean="0"/>
              <a:t> model being mature because it was proposed in 1969 – 42 years old.</a:t>
            </a:r>
          </a:p>
          <a:p>
            <a:r>
              <a:rPr lang="en-US" dirty="0" smtClean="0"/>
              <a:t>Euler’s graph theory</a:t>
            </a:r>
            <a:r>
              <a:rPr lang="en-US" baseline="0" dirty="0" smtClean="0"/>
              <a:t> was proposed in 1736 – 275 years old.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1859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Can’t easily shard graphs like documents or KV stores.</a:t>
            </a:r>
          </a:p>
          <a:p>
            <a:r>
              <a:rPr lang="en-US" dirty="0" smtClean="0"/>
              <a:t>This means that high performance graph databases are limited in terms of data set size that can be handled by a</a:t>
            </a:r>
            <a:r>
              <a:rPr lang="en-US" baseline="0" dirty="0" smtClean="0"/>
              <a:t> single machine.</a:t>
            </a:r>
          </a:p>
          <a:p>
            <a:r>
              <a:rPr lang="en-US" baseline="0" dirty="0" smtClean="0"/>
              <a:t>Can use replicas to speed things up (and improve availability) but limits data set size limited to a single machine’s disk/memory.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Some domains can shard easily (.</a:t>
            </a:r>
            <a:r>
              <a:rPr lang="en-US" baseline="0" dirty="0" err="1" smtClean="0"/>
              <a:t>e.g</a:t>
            </a:r>
            <a:r>
              <a:rPr lang="en-US" baseline="0" dirty="0" smtClean="0"/>
              <a:t> geo, most web apps) using consistent routing approach and cache </a:t>
            </a:r>
            <a:r>
              <a:rPr lang="en-US" baseline="0" dirty="0" err="1" smtClean="0"/>
              <a:t>sharding</a:t>
            </a:r>
            <a:r>
              <a:rPr lang="en-US" baseline="0" dirty="0" smtClean="0"/>
              <a:t> – we’ll cover that later.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1529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Start off sketching the domain. That’s your model done – we see this when we revisit databases</a:t>
            </a:r>
            <a:r>
              <a:rPr lang="en-US" baseline="0" dirty="0" smtClean="0"/>
              <a:t> months after they’re been designed and put into production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decomposition, ER design, </a:t>
            </a:r>
            <a:r>
              <a:rPr lang="en-US" baseline="0" dirty="0" err="1" smtClean="0"/>
              <a:t>normalisation</a:t>
            </a:r>
            <a:r>
              <a:rPr lang="en-US" baseline="0" dirty="0" smtClean="0"/>
              <a:t>/</a:t>
            </a:r>
            <a:r>
              <a:rPr lang="en-US" baseline="0" dirty="0" err="1" smtClean="0"/>
              <a:t>denormalisation</a:t>
            </a:r>
            <a:r>
              <a:rPr lang="en-US" baseline="0" dirty="0" smtClean="0"/>
              <a:t> as you need with RDBMS.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7696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Relationship types can be strings as we’re using here</a:t>
            </a:r>
          </a:p>
          <a:p>
            <a:r>
              <a:rPr lang="en-US" dirty="0" smtClean="0"/>
              <a:t>Or they can be </a:t>
            </a:r>
            <a:r>
              <a:rPr lang="en-US" dirty="0" err="1" smtClean="0"/>
              <a:t>enums</a:t>
            </a:r>
            <a:r>
              <a:rPr lang="en-US" baseline="0" dirty="0" smtClean="0"/>
              <a:t> if you want the benefits of static typing in your IDE</a:t>
            </a:r>
          </a:p>
          <a:p>
            <a:endParaRPr lang="en-US" baseline="0" dirty="0" smtClean="0"/>
          </a:p>
          <a:p>
            <a:r>
              <a:rPr lang="en-US" baseline="0" dirty="0" smtClean="0"/>
              <a:t>Either way they’re treated the same by the DB engine – no difference in performance </a:t>
            </a:r>
            <a:r>
              <a:rPr lang="en-US" baseline="0" smtClean="0"/>
              <a:t>or richness.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032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Doctor and the Master are connected by many possible paths</a:t>
            </a:r>
          </a:p>
          <a:p>
            <a:endParaRPr lang="en-US" dirty="0" smtClean="0"/>
          </a:p>
          <a:p>
            <a:r>
              <a:rPr lang="en-US" dirty="0" smtClean="0"/>
              <a:t> - Both </a:t>
            </a:r>
            <a:r>
              <a:rPr lang="en-US" dirty="0" err="1" smtClean="0"/>
              <a:t>Timelords</a:t>
            </a:r>
            <a:r>
              <a:rPr lang="en-US" baseline="0" dirty="0" smtClean="0"/>
              <a:t> (species)</a:t>
            </a:r>
          </a:p>
          <a:p>
            <a:r>
              <a:rPr lang="en-US" baseline="0" dirty="0" smtClean="0"/>
              <a:t> - Both from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Gallifrey</a:t>
            </a:r>
            <a:endParaRPr lang="en-US" baseline="0" dirty="0" smtClean="0"/>
          </a:p>
          <a:p>
            <a:r>
              <a:rPr lang="en-US" baseline="0" dirty="0" smtClean="0"/>
              <a:t> - Both visited Earth</a:t>
            </a:r>
          </a:p>
          <a:p>
            <a:r>
              <a:rPr lang="en-US" baseline="0" dirty="0" smtClean="0"/>
              <a:t> - Both own </a:t>
            </a:r>
            <a:r>
              <a:rPr lang="en-US" baseline="0" dirty="0" err="1" smtClean="0"/>
              <a:t>tardises</a:t>
            </a:r>
            <a:endParaRPr lang="en-US" dirty="0" smtClean="0"/>
          </a:p>
          <a:p>
            <a:endParaRPr lang="en-US" baseline="0" dirty="0" smtClean="0"/>
          </a:p>
          <a:p>
            <a:r>
              <a:rPr lang="en-US" baseline="0" dirty="0" smtClean="0"/>
              <a:t> - Both enemies of each other is the shortest path though, and it defines the most important characteristic of their relationship</a:t>
            </a:r>
          </a:p>
          <a:p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u="none" dirty="0" smtClean="0">
                <a:latin typeface="Courier New"/>
                <a:cs typeface="Courier New"/>
              </a:rPr>
              <a:t>No more than depth 5, or we find Kevin Bacon!</a:t>
            </a:r>
          </a:p>
          <a:p>
            <a:pPr marL="171450" indent="-171450">
              <a:buFontTx/>
              <a:buChar char="-"/>
            </a:pPr>
            <a:endParaRPr lang="en-US" u="none" baseline="0" dirty="0" smtClean="0">
              <a:latin typeface="Courier New"/>
              <a:cs typeface="Courier New"/>
            </a:endParaRPr>
          </a:p>
          <a:p>
            <a:pPr marL="171450" indent="-171450">
              <a:buFontTx/>
              <a:buChar char="-"/>
            </a:pPr>
            <a:r>
              <a:rPr lang="en-US" u="none" baseline="0" dirty="0" smtClean="0">
                <a:latin typeface="Courier New"/>
                <a:cs typeface="Courier New"/>
              </a:rPr>
              <a:t>Turns out a single relationship ENEMY_OF is the shortest path, and this defines the most important interaction between the Doctor and the Master</a:t>
            </a:r>
            <a:endParaRPr lang="en-US" u="none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1838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Sometimes</a:t>
            </a:r>
            <a:r>
              <a:rPr lang="en-US" baseline="0" dirty="0" smtClean="0"/>
              <a:t> the Doctor faces more than one foe. The Master can be found orchestrating other enemies behind the scenes.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But sometimes it’s not straightforward, the universe is a tough place and enemies don’t always just align against the doctor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INCLUDE_AND_PRUNE is a pre-canned evaluator – it means include this node, but stop searching down this path</a:t>
            </a:r>
          </a:p>
          <a:p>
            <a:r>
              <a:rPr lang="en-US" baseline="0" dirty="0" smtClean="0"/>
              <a:t>EXCLUDE_AND_PRUNE is a pre-canned evaluator – it abandons this node and the current search path</a:t>
            </a:r>
          </a:p>
          <a:p>
            <a:r>
              <a:rPr lang="en-US" baseline="0" dirty="0" smtClean="0"/>
              <a:t>EXCLUDE_AND_CONTINUE is a pre-canned evaluator – it means exclude this node and continue 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Can write our own evaluators if this doesn’t do it for us.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 our graph, this tells the Master that the </a:t>
            </a:r>
            <a:r>
              <a:rPr lang="en-US" baseline="0" dirty="0" err="1" smtClean="0"/>
              <a:t>Daleks</a:t>
            </a:r>
            <a:r>
              <a:rPr lang="en-US" baseline="0" dirty="0" smtClean="0"/>
              <a:t> </a:t>
            </a:r>
            <a:r>
              <a:rPr lang="en-US" b="1" baseline="0" dirty="0" smtClean="0"/>
              <a:t>and</a:t>
            </a:r>
            <a:r>
              <a:rPr lang="en-US" b="0" baseline="0" dirty="0" smtClean="0"/>
              <a:t> the </a:t>
            </a:r>
            <a:r>
              <a:rPr lang="en-US" b="0" baseline="0" dirty="0" err="1" smtClean="0"/>
              <a:t>Cybermen</a:t>
            </a:r>
            <a:r>
              <a:rPr lang="en-US" b="0" baseline="0" dirty="0" smtClean="0"/>
              <a:t> are enemies of the Doctor. Time for an </a:t>
            </a:r>
            <a:r>
              <a:rPr lang="en-US" b="0" baseline="0" smtClean="0"/>
              <a:t>alliance perhaps?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9652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8448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UGC = User Generated Content</a:t>
            </a:r>
          </a:p>
          <a:p>
            <a:r>
              <a:rPr lang="en-US" dirty="0" smtClean="0"/>
              <a:t>GGG = Giant Global Graph (what</a:t>
            </a:r>
            <a:r>
              <a:rPr lang="en-US" baseline="0" dirty="0" smtClean="0"/>
              <a:t> the web will become)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2199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strictly</a:t>
            </a:r>
            <a:r>
              <a:rPr lang="en-US" baseline="0" dirty="0" smtClean="0"/>
              <a:t> about connected data – joins kill performance there.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bashing of RDBMS performance for tabular transaction processing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8508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strictly</a:t>
            </a:r>
            <a:r>
              <a:rPr lang="en-US" baseline="0" dirty="0" smtClean="0"/>
              <a:t> about connected data – joins kill performance there.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bashing of RDBMS performance for tabular transaction processing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8508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History – Amazon decide that they always</a:t>
            </a:r>
            <a:r>
              <a:rPr lang="en-US" baseline="0" dirty="0" smtClean="0"/>
              <a:t> wanted the shopping basket to be available, but couldn’t take a chance on RDBMS</a:t>
            </a:r>
          </a:p>
          <a:p>
            <a:r>
              <a:rPr lang="en-US" baseline="0" dirty="0" smtClean="0"/>
              <a:t>So they built their own</a:t>
            </a:r>
          </a:p>
          <a:p>
            <a:r>
              <a:rPr lang="en-US" baseline="0" dirty="0" smtClean="0"/>
              <a:t>Big risk, but simple data model and well-known computing science underpinning it (e.g. consistent hashing, Bloom filters for sensible replication)</a:t>
            </a:r>
          </a:p>
          <a:p>
            <a:r>
              <a:rPr lang="en-US" baseline="0" dirty="0" smtClean="0"/>
              <a:t>+ Massive read/write scale</a:t>
            </a:r>
          </a:p>
          <a:p>
            <a:r>
              <a:rPr lang="en-US" baseline="0" dirty="0" smtClean="0"/>
              <a:t>- Simplistic data model moves heavy lifting into the app tier (e.g. map reduce)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Mongo</a:t>
            </a:r>
            <a:r>
              <a:rPr lang="en-US" baseline="0" dirty="0" smtClean="0"/>
              <a:t> DB has a reputation for taking liberties with durability to get speed</a:t>
            </a:r>
          </a:p>
          <a:p>
            <a:r>
              <a:rPr lang="en-US" baseline="0" dirty="0" smtClean="0"/>
              <a:t>Couch DB has good </a:t>
            </a:r>
            <a:r>
              <a:rPr lang="en-US" baseline="0" dirty="0" err="1" smtClean="0"/>
              <a:t>multimaster</a:t>
            </a:r>
            <a:r>
              <a:rPr lang="en-US" baseline="0" dirty="0" smtClean="0"/>
              <a:t> replication from Lotus Notes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1529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678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6182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77235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1877048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7185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407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26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037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098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9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0" y="3821906"/>
            <a:ext cx="9144000" cy="303609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86A618-0097-4544-8128-594A80843A9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0130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emf"/><Relationship Id="rId6" Type="http://schemas.openxmlformats.org/officeDocument/2006/relationships/image" Target="../media/image9.emf"/><Relationship Id="rId7" Type="http://schemas.openxmlformats.org/officeDocument/2006/relationships/image" Target="../media/image10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5" Type="http://schemas.openxmlformats.org/officeDocument/2006/relationships/image" Target="../media/image14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labs.google.com/papers/bigtable.html" TargetMode="External"/><Relationship Id="rId4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4.emf"/><Relationship Id="rId5" Type="http://schemas.openxmlformats.org/officeDocument/2006/relationships/image" Target="../media/image5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981768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 Programmatic Introduction to </a:t>
            </a:r>
            <a:r>
              <a:rPr lang="en-US" sz="7600" dirty="0" smtClean="0"/>
              <a:t>Neo4j</a:t>
            </a:r>
            <a:endParaRPr lang="en-US" sz="7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3063" y="2993371"/>
            <a:ext cx="4128963" cy="1752600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Ian Robinson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ian</a:t>
            </a:r>
            <a:r>
              <a:rPr lang="en-US" b="1" i="1" dirty="0" err="1" smtClean="0"/>
              <a:t>s</a:t>
            </a:r>
            <a:r>
              <a:rPr lang="en-US" dirty="0" err="1" smtClean="0"/>
              <a:t>robinson.com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ian</a:t>
            </a:r>
            <a:r>
              <a:rPr lang="en-US" b="1" i="1" dirty="0" err="1" smtClean="0"/>
              <a:t>s</a:t>
            </a:r>
            <a:r>
              <a:rPr lang="en-US" dirty="0" err="1" smtClean="0"/>
              <a:t>robinson</a:t>
            </a:r>
            <a:endParaRPr lang="en-US" dirty="0" smtClean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4697006" y="2993368"/>
            <a:ext cx="4128963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Jim Webber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jimwebber.org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jimwebber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824473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 note: RDBMS performance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99" y="1417638"/>
            <a:ext cx="7585364" cy="492739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480" y="1817254"/>
            <a:ext cx="3603337" cy="40515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4917" y="1544028"/>
            <a:ext cx="1093355" cy="17592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06801" y="2563092"/>
            <a:ext cx="1509883" cy="80471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68091" y="3683558"/>
            <a:ext cx="2901372" cy="1036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3873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4" name="Magnetic Disk 3"/>
          <p:cNvSpPr/>
          <p:nvPr/>
        </p:nvSpPr>
        <p:spPr>
          <a:xfrm>
            <a:off x="3833089" y="4312227"/>
            <a:ext cx="1189182" cy="1420091"/>
          </a:xfrm>
          <a:prstGeom prst="flowChartMagneticDisk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DB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486726" y="2736272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2"/>
            <a:endCxn id="4" idx="1"/>
          </p:cNvCxnSpPr>
          <p:nvPr/>
        </p:nvCxnSpPr>
        <p:spPr>
          <a:xfrm>
            <a:off x="4416135" y="3452091"/>
            <a:ext cx="11545" cy="860136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72471" y="1755152"/>
            <a:ext cx="2585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1980’s: Single Application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7046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4" name="Magnetic Disk 3"/>
          <p:cNvSpPr/>
          <p:nvPr/>
        </p:nvSpPr>
        <p:spPr>
          <a:xfrm>
            <a:off x="3821544" y="4433454"/>
            <a:ext cx="1189182" cy="1420091"/>
          </a:xfrm>
          <a:prstGeom prst="flowChartMagneticDisk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DB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475181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2"/>
            <a:endCxn id="4" idx="1"/>
          </p:cNvCxnSpPr>
          <p:nvPr/>
        </p:nvCxnSpPr>
        <p:spPr>
          <a:xfrm>
            <a:off x="4404590" y="3573318"/>
            <a:ext cx="11545" cy="860136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72471" y="1755152"/>
            <a:ext cx="21926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1990’s: Integration </a:t>
            </a:r>
          </a:p>
          <a:p>
            <a:r>
              <a:rPr lang="en-US" dirty="0"/>
              <a:t>D</a:t>
            </a:r>
            <a:r>
              <a:rPr lang="en-US" dirty="0" smtClean="0"/>
              <a:t>atabase </a:t>
            </a:r>
            <a:r>
              <a:rPr lang="en-US" dirty="0" err="1" smtClean="0"/>
              <a:t>Antipattern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5613399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1147617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11" name="Straight Arrow Connector 10"/>
          <p:cNvCxnSpPr>
            <a:stCxn id="7" idx="2"/>
          </p:cNvCxnSpPr>
          <p:nvPr/>
        </p:nvCxnSpPr>
        <p:spPr>
          <a:xfrm flipH="1">
            <a:off x="4883727" y="3573318"/>
            <a:ext cx="1659081" cy="987137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10" idx="2"/>
          </p:cNvCxnSpPr>
          <p:nvPr/>
        </p:nvCxnSpPr>
        <p:spPr>
          <a:xfrm>
            <a:off x="2077026" y="3573318"/>
            <a:ext cx="1883065" cy="987137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28794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72471" y="1755152"/>
            <a:ext cx="130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2000’s: SOA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3486726" y="2736272"/>
            <a:ext cx="1858818" cy="2996046"/>
            <a:chOff x="3486726" y="2736272"/>
            <a:chExt cx="1858818" cy="2996046"/>
          </a:xfrm>
        </p:grpSpPr>
        <p:sp>
          <p:nvSpPr>
            <p:cNvPr id="13" name="Magnetic Disk 12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15" name="Straight Arrow Connector 14"/>
            <p:cNvCxnSpPr>
              <a:stCxn id="14" idx="2"/>
              <a:endCxn id="13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>
            <a:off x="5555669" y="2736272"/>
            <a:ext cx="1858818" cy="2996046"/>
            <a:chOff x="3486726" y="2736272"/>
            <a:chExt cx="1858818" cy="2996046"/>
          </a:xfrm>
        </p:grpSpPr>
        <p:sp>
          <p:nvSpPr>
            <p:cNvPr id="17" name="Magnetic Disk 16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19" name="Straight Arrow Connector 18"/>
            <p:cNvCxnSpPr>
              <a:stCxn id="18" idx="2"/>
              <a:endCxn id="17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19"/>
          <p:cNvGrpSpPr/>
          <p:nvPr/>
        </p:nvGrpSpPr>
        <p:grpSpPr>
          <a:xfrm>
            <a:off x="1447798" y="2736272"/>
            <a:ext cx="1858818" cy="2996046"/>
            <a:chOff x="3486726" y="2736272"/>
            <a:chExt cx="1858818" cy="2996046"/>
          </a:xfrm>
        </p:grpSpPr>
        <p:sp>
          <p:nvSpPr>
            <p:cNvPr id="21" name="Magnetic Disk 20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22" name="Rounded Rectangle 21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23" name="Straight Arrow Connector 22"/>
            <p:cNvCxnSpPr>
              <a:stCxn id="22" idx="2"/>
              <a:endCxn id="21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Cloud 4"/>
          <p:cNvSpPr/>
          <p:nvPr/>
        </p:nvSpPr>
        <p:spPr>
          <a:xfrm>
            <a:off x="1447798" y="2124727"/>
            <a:ext cx="5848929" cy="646303"/>
          </a:xfrm>
          <a:prstGeom prst="cloud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RESTful</a:t>
            </a:r>
            <a:r>
              <a:rPr lang="en-US" dirty="0" smtClean="0"/>
              <a:t>, hypermedia, composite apps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63270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Four NOSQL Categories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9664" y="3600450"/>
            <a:ext cx="1549400" cy="20701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4918" y="3687618"/>
            <a:ext cx="2006600" cy="21717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0264" y="254000"/>
            <a:ext cx="1828800" cy="2133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8218" y="127000"/>
            <a:ext cx="1981200" cy="226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644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Key-Value Stores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“</a:t>
            </a:r>
            <a:r>
              <a:rPr lang="en-US" dirty="0"/>
              <a:t>Dynamo: Amazon’s Highly Available Key-Value Store” (2007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Global key-value mapping</a:t>
            </a:r>
          </a:p>
          <a:p>
            <a:pPr lvl="1"/>
            <a:r>
              <a:rPr lang="en-US" dirty="0" smtClean="0"/>
              <a:t>Big scalable </a:t>
            </a:r>
            <a:r>
              <a:rPr lang="en-US" dirty="0" err="1" smtClean="0"/>
              <a:t>HashMap</a:t>
            </a:r>
            <a:endParaRPr lang="en-US" dirty="0" smtClean="0"/>
          </a:p>
          <a:p>
            <a:pPr lvl="1"/>
            <a:r>
              <a:rPr lang="en-US" dirty="0" smtClean="0"/>
              <a:t>Highly fault tolerant (typically)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 smtClean="0"/>
              <a:t>Riak</a:t>
            </a:r>
            <a:r>
              <a:rPr lang="en-US" dirty="0" smtClean="0"/>
              <a:t>, </a:t>
            </a:r>
            <a:r>
              <a:rPr lang="en-US" dirty="0" err="1" smtClean="0"/>
              <a:t>Redis</a:t>
            </a:r>
            <a:r>
              <a:rPr lang="en-US" dirty="0" smtClean="0"/>
              <a:t>, </a:t>
            </a:r>
            <a:r>
              <a:rPr lang="en-US" dirty="0" err="1" smtClean="0"/>
              <a:t>Voldemort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3264" y="2874819"/>
            <a:ext cx="1828800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5087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/>
              <a:t>Simple data model</a:t>
            </a:r>
          </a:p>
          <a:p>
            <a:pPr lvl="1"/>
            <a:r>
              <a:rPr lang="en-US" dirty="0"/>
              <a:t>Great at scaling out </a:t>
            </a:r>
            <a:r>
              <a:rPr lang="en-US" dirty="0" smtClean="0"/>
              <a:t>horizontally</a:t>
            </a:r>
            <a:endParaRPr lang="en-US" dirty="0"/>
          </a:p>
          <a:p>
            <a:r>
              <a:rPr lang="en-US" dirty="0"/>
              <a:t>Weaknesses:</a:t>
            </a:r>
          </a:p>
          <a:p>
            <a:pPr lvl="1"/>
            <a:r>
              <a:rPr lang="en-US" dirty="0"/>
              <a:t>Simplistic data model</a:t>
            </a:r>
          </a:p>
          <a:p>
            <a:pPr lvl="1"/>
            <a:r>
              <a:rPr lang="en-US" dirty="0"/>
              <a:t>Poor for complex data</a:t>
            </a:r>
          </a:p>
        </p:txBody>
      </p:sp>
    </p:spTree>
    <p:extLst>
      <p:ext uri="{BB962C8B-B14F-4D97-AF65-F5344CB8AC3E}">
        <p14:creationId xmlns:p14="http://schemas.microsoft.com/office/powerpoint/2010/main" val="15411011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Column Family (</a:t>
            </a:r>
            <a:r>
              <a:rPr lang="en-US" dirty="0" err="1" smtClean="0"/>
              <a:t>BigTable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Google’s </a:t>
            </a:r>
            <a:r>
              <a:rPr lang="en-US" dirty="0" err="1" smtClean="0"/>
              <a:t>Bigtable</a:t>
            </a:r>
            <a:r>
              <a:rPr lang="en-US" dirty="0"/>
              <a:t>:  A Distributed Storage System for Structured Data” (2006</a:t>
            </a:r>
            <a:r>
              <a:rPr lang="en-US" dirty="0" smtClean="0"/>
              <a:t>)</a:t>
            </a:r>
            <a:endParaRPr lang="en-US" dirty="0">
              <a:hlinkClick r:id="rId3"/>
            </a:endParaRPr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A big table, with column </a:t>
            </a:r>
            <a:r>
              <a:rPr lang="en-US" dirty="0" smtClean="0"/>
              <a:t>families</a:t>
            </a:r>
          </a:p>
          <a:p>
            <a:pPr lvl="1"/>
            <a:r>
              <a:rPr lang="en-US" dirty="0" smtClean="0"/>
              <a:t>Map-reduce for querying/processing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 smtClean="0"/>
              <a:t>Hbase</a:t>
            </a:r>
            <a:r>
              <a:rPr lang="en-US" dirty="0" smtClean="0"/>
              <a:t>, </a:t>
            </a:r>
            <a:r>
              <a:rPr lang="en-US" dirty="0" err="1" smtClean="0"/>
              <a:t>HyperTable</a:t>
            </a:r>
            <a:r>
              <a:rPr lang="en-US" dirty="0" smtClean="0"/>
              <a:t>, Cassandra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4944" y="2551545"/>
            <a:ext cx="1741856" cy="2306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2064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Data model supports semi-structured data</a:t>
            </a:r>
            <a:endParaRPr lang="en-US" dirty="0"/>
          </a:p>
          <a:p>
            <a:pPr lvl="1"/>
            <a:r>
              <a:rPr lang="en-US" dirty="0" smtClean="0"/>
              <a:t>Good at </a:t>
            </a:r>
            <a:r>
              <a:rPr lang="en-US" dirty="0"/>
              <a:t>scaling out </a:t>
            </a:r>
            <a:r>
              <a:rPr lang="en-US" dirty="0" smtClean="0"/>
              <a:t>horizontally</a:t>
            </a:r>
            <a:endParaRPr lang="en-US" dirty="0"/>
          </a:p>
          <a:p>
            <a:r>
              <a:rPr lang="en-US" dirty="0"/>
              <a:t>Weaknesses:</a:t>
            </a:r>
          </a:p>
          <a:p>
            <a:pPr lvl="1"/>
            <a:r>
              <a:rPr lang="en-US" dirty="0" smtClean="0"/>
              <a:t>Unsuited for interconnected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069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Document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Derived from Lotus Notes(!)</a:t>
            </a:r>
            <a:endParaRPr lang="en-US" dirty="0"/>
          </a:p>
          <a:p>
            <a:r>
              <a:rPr lang="en-US" dirty="0"/>
              <a:t>Data </a:t>
            </a:r>
            <a:r>
              <a:rPr lang="en-US" dirty="0" smtClean="0"/>
              <a:t>model</a:t>
            </a:r>
            <a:endParaRPr lang="en-US" dirty="0"/>
          </a:p>
          <a:p>
            <a:pPr lvl="1"/>
            <a:r>
              <a:rPr lang="en-US" dirty="0"/>
              <a:t>Collections of documents</a:t>
            </a:r>
          </a:p>
          <a:p>
            <a:pPr lvl="1"/>
            <a:r>
              <a:rPr lang="en-US" dirty="0"/>
              <a:t>A document is a key-value </a:t>
            </a:r>
            <a:r>
              <a:rPr lang="en-US" dirty="0" smtClean="0"/>
              <a:t>collection</a:t>
            </a:r>
          </a:p>
          <a:p>
            <a:pPr lvl="1"/>
            <a:r>
              <a:rPr lang="en-US" dirty="0" smtClean="0"/>
              <a:t>Index-y, lots of map-reduce</a:t>
            </a:r>
            <a:endParaRPr lang="en-US" dirty="0"/>
          </a:p>
          <a:p>
            <a:r>
              <a:rPr lang="en-US" dirty="0" smtClean="0"/>
              <a:t>Examples</a:t>
            </a:r>
            <a:endParaRPr lang="en-US" dirty="0"/>
          </a:p>
          <a:p>
            <a:pPr lvl="1"/>
            <a:r>
              <a:rPr lang="en-US" dirty="0" err="1" smtClean="0"/>
              <a:t>CouchDB</a:t>
            </a:r>
            <a:r>
              <a:rPr lang="en-US" dirty="0" smtClean="0"/>
              <a:t>, </a:t>
            </a:r>
            <a:r>
              <a:rPr lang="en-US" dirty="0" err="1" smtClean="0"/>
              <a:t>MongoDB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7461" y="1789545"/>
            <a:ext cx="1749584" cy="1896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698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XX:YY Coffee break</a:t>
            </a:r>
          </a:p>
          <a:p>
            <a:r>
              <a:rPr lang="en-US" dirty="0"/>
              <a:t>XX:YY Coffee </a:t>
            </a:r>
            <a:r>
              <a:rPr lang="en-US" dirty="0" smtClean="0"/>
              <a:t>lunch</a:t>
            </a:r>
            <a:endParaRPr lang="en-US" dirty="0"/>
          </a:p>
          <a:p>
            <a:r>
              <a:rPr lang="en-US" dirty="0"/>
              <a:t>XX:YY Coffee </a:t>
            </a:r>
            <a:r>
              <a:rPr lang="en-US" dirty="0" smtClean="0"/>
              <a:t>break</a:t>
            </a:r>
          </a:p>
          <a:p>
            <a:endParaRPr lang="en-US" dirty="0"/>
          </a:p>
          <a:p>
            <a:r>
              <a:rPr lang="en-US" dirty="0" smtClean="0"/>
              <a:t>Remember to complete the evaluation forms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11958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Simple, powerful data model (just like SVN!)</a:t>
            </a:r>
            <a:endParaRPr lang="en-US" dirty="0"/>
          </a:p>
          <a:p>
            <a:pPr lvl="1"/>
            <a:r>
              <a:rPr lang="en-US" dirty="0" smtClean="0"/>
              <a:t>Can be reasonable at scaling</a:t>
            </a:r>
          </a:p>
          <a:p>
            <a:r>
              <a:rPr lang="en-US" dirty="0" smtClean="0"/>
              <a:t>Weaknesses</a:t>
            </a:r>
            <a:r>
              <a:rPr lang="en-US" dirty="0"/>
              <a:t>:</a:t>
            </a:r>
          </a:p>
          <a:p>
            <a:pPr lvl="1"/>
            <a:r>
              <a:rPr lang="en-US" dirty="0" smtClean="0"/>
              <a:t>Unsuited for interconnected data</a:t>
            </a:r>
          </a:p>
          <a:p>
            <a:pPr lvl="1"/>
            <a:r>
              <a:rPr lang="en-US" dirty="0" smtClean="0"/>
              <a:t>Query model limited to keys</a:t>
            </a:r>
          </a:p>
          <a:p>
            <a:pPr lvl="2"/>
            <a:r>
              <a:rPr lang="en-US" dirty="0" smtClean="0"/>
              <a:t>Map reduce for larger queries</a:t>
            </a:r>
          </a:p>
        </p:txBody>
      </p:sp>
    </p:spTree>
    <p:extLst>
      <p:ext uri="{BB962C8B-B14F-4D97-AF65-F5344CB8AC3E}">
        <p14:creationId xmlns:p14="http://schemas.microsoft.com/office/powerpoint/2010/main" val="1656442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Inspired by Euler’s graph theory</a:t>
            </a:r>
            <a:endParaRPr lang="en-US" dirty="0"/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Nodes with properties</a:t>
            </a:r>
          </a:p>
          <a:p>
            <a:pPr lvl="1"/>
            <a:r>
              <a:rPr lang="en-US" dirty="0"/>
              <a:t>Typed relationships with </a:t>
            </a:r>
            <a:r>
              <a:rPr lang="en-US" dirty="0" smtClean="0"/>
              <a:t>properties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/>
              <a:t>Sones</a:t>
            </a:r>
            <a:r>
              <a:rPr lang="en-US" dirty="0"/>
              <a:t> </a:t>
            </a:r>
            <a:r>
              <a:rPr lang="en-US" dirty="0" err="1" smtClean="0"/>
              <a:t>GraphDB</a:t>
            </a:r>
            <a:r>
              <a:rPr lang="en-US" dirty="0" smtClean="0"/>
              <a:t>, </a:t>
            </a:r>
            <a:r>
              <a:rPr lang="en-US" dirty="0" err="1" smtClean="0"/>
              <a:t>OrientDB</a:t>
            </a:r>
            <a:r>
              <a:rPr lang="en-US" dirty="0" smtClean="0"/>
              <a:t>, </a:t>
            </a:r>
            <a:r>
              <a:rPr lang="en-US" dirty="0" err="1" smtClean="0"/>
              <a:t>InfiniteGraph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8016" y="1743362"/>
            <a:ext cx="1878784" cy="2148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5903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Powerful data model</a:t>
            </a:r>
          </a:p>
          <a:p>
            <a:pPr lvl="1"/>
            <a:r>
              <a:rPr lang="en-US" dirty="0" smtClean="0"/>
              <a:t>Fast</a:t>
            </a:r>
          </a:p>
          <a:p>
            <a:pPr lvl="2"/>
            <a:r>
              <a:rPr lang="en-US" dirty="0" smtClean="0"/>
              <a:t>For connected data, can be many orders of magnitude faster than RDBMS</a:t>
            </a:r>
          </a:p>
          <a:p>
            <a:r>
              <a:rPr lang="en-US" dirty="0" smtClean="0"/>
              <a:t>Weaknesses</a:t>
            </a:r>
            <a:r>
              <a:rPr lang="en-US" dirty="0"/>
              <a:t>:</a:t>
            </a:r>
          </a:p>
          <a:p>
            <a:pPr lvl="1"/>
            <a:r>
              <a:rPr lang="en-US" dirty="0" err="1" smtClean="0"/>
              <a:t>Sharding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394705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21102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 rot="20857575">
            <a:off x="3621690" y="2989539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 rot="20820633">
            <a:off x="3323818" y="2242616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rot="20857575">
            <a:off x="3627879" y="2664378"/>
            <a:ext cx="1095249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LOVES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 rot="18971581">
            <a:off x="5772647" y="3428582"/>
            <a:ext cx="955276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OWNS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 rot="1150949">
            <a:off x="2583639" y="4289386"/>
            <a:ext cx="1335873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15395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 rot="20857575">
            <a:off x="3621690" y="2989539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 rot="20820633">
            <a:off x="3323818" y="2242616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rot="20857575">
            <a:off x="3627879" y="2664378"/>
            <a:ext cx="1095249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LOVES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 rot="18971581">
            <a:off x="5772647" y="3428582"/>
            <a:ext cx="955276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OWNS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 rot="1150949">
            <a:off x="2583639" y="4289386"/>
            <a:ext cx="1335873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TRAVELS_IN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560321" y="1847044"/>
            <a:ext cx="2123974" cy="738664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name: the Doctor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age: 907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species: Time Lord</a:t>
            </a:r>
            <a:endParaRPr lang="en-US" sz="1400" dirty="0">
              <a:latin typeface="Courier New"/>
              <a:cs typeface="Courier New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76796" y="3425657"/>
            <a:ext cx="1908495" cy="523220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first name: Rose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late name: Tyler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470399" y="4606324"/>
            <a:ext cx="1800756" cy="523220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vehicle: </a:t>
            </a:r>
            <a:r>
              <a:rPr lang="en-US" sz="1400" dirty="0" err="1" smtClean="0">
                <a:latin typeface="Courier New"/>
                <a:cs typeface="Courier New"/>
              </a:rPr>
              <a:t>tardis</a:t>
            </a:r>
            <a:endParaRPr lang="en-US" sz="1400" dirty="0" smtClean="0">
              <a:latin typeface="Courier New"/>
              <a:cs typeface="Courier New"/>
            </a:endParaRPr>
          </a:p>
          <a:p>
            <a:r>
              <a:rPr lang="en-US" sz="1400" dirty="0" smtClean="0">
                <a:latin typeface="Courier New"/>
                <a:cs typeface="Courier New"/>
              </a:rPr>
              <a:t>model: Type 40</a:t>
            </a:r>
          </a:p>
        </p:txBody>
      </p:sp>
    </p:spTree>
    <p:extLst>
      <p:ext uri="{BB962C8B-B14F-4D97-AF65-F5344CB8AC3E}">
        <p14:creationId xmlns:p14="http://schemas.microsoft.com/office/powerpoint/2010/main" val="41983824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Graphs are </a:t>
            </a:r>
            <a:r>
              <a:rPr lang="en-US" i="1" dirty="0" smtClean="0"/>
              <a:t>very</a:t>
            </a:r>
            <a:r>
              <a:rPr lang="en-US" dirty="0" smtClean="0"/>
              <a:t> whiteboard-friendly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7908" y="1327183"/>
            <a:ext cx="5715001" cy="4692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663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Neo4j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9232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Neo4j?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It’s is </a:t>
            </a:r>
            <a:r>
              <a:rPr lang="en-US" dirty="0"/>
              <a:t>a Graph Database</a:t>
            </a:r>
          </a:p>
          <a:p>
            <a:r>
              <a:rPr lang="en-US" dirty="0"/>
              <a:t>Non-</a:t>
            </a:r>
            <a:r>
              <a:rPr lang="en-US" dirty="0" smtClean="0"/>
              <a:t>relational, </a:t>
            </a:r>
            <a:r>
              <a:rPr lang="en-US" dirty="0"/>
              <a:t>embedded and server-</a:t>
            </a:r>
            <a:r>
              <a:rPr lang="en-US" dirty="0" smtClean="0"/>
              <a:t>side</a:t>
            </a:r>
          </a:p>
          <a:p>
            <a:r>
              <a:rPr lang="en-US" dirty="0" smtClean="0"/>
              <a:t>Fully ACID transactions</a:t>
            </a:r>
          </a:p>
          <a:p>
            <a:pPr lvl="1"/>
            <a:r>
              <a:rPr lang="en-US" dirty="0" smtClean="0"/>
              <a:t>We don’t mess around with durability, ever.</a:t>
            </a:r>
            <a:endParaRPr lang="en-US" dirty="0"/>
          </a:p>
          <a:p>
            <a:r>
              <a:rPr lang="en-US" dirty="0"/>
              <a:t>Schema free, bottom-up data model design</a:t>
            </a:r>
          </a:p>
          <a:p>
            <a:r>
              <a:rPr lang="en-US" dirty="0"/>
              <a:t>Neo4j is Open Source / Free (as in speech</a:t>
            </a:r>
            <a:r>
              <a:rPr lang="en-US" dirty="0" smtClean="0"/>
              <a:t>)</a:t>
            </a:r>
            <a:endParaRPr lang="en-US" dirty="0"/>
          </a:p>
          <a:p>
            <a:pPr lvl="1"/>
            <a:r>
              <a:rPr lang="en-US" dirty="0"/>
              <a:t>AGPLv3</a:t>
            </a:r>
          </a:p>
          <a:p>
            <a:r>
              <a:rPr lang="en-US" dirty="0"/>
              <a:t>Commercial </a:t>
            </a:r>
            <a:r>
              <a:rPr lang="en-US" dirty="0" smtClean="0"/>
              <a:t>(dual </a:t>
            </a:r>
            <a:r>
              <a:rPr lang="en-US" dirty="0" err="1" smtClean="0"/>
              <a:t>licence</a:t>
            </a:r>
            <a:r>
              <a:rPr lang="en-US" dirty="0" smtClean="0"/>
              <a:t>) </a:t>
            </a:r>
            <a:r>
              <a:rPr lang="en-US" dirty="0"/>
              <a:t>license available</a:t>
            </a:r>
          </a:p>
          <a:p>
            <a:pPr lvl="1"/>
            <a:r>
              <a:rPr lang="en-US" dirty="0"/>
              <a:t>First server is free (as in beer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81227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on Neo4j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Neo4j is stable</a:t>
            </a:r>
          </a:p>
          <a:p>
            <a:pPr lvl="1"/>
            <a:r>
              <a:rPr lang="en-US" dirty="0"/>
              <a:t>In 24/7 operation since 2003</a:t>
            </a:r>
          </a:p>
          <a:p>
            <a:r>
              <a:rPr lang="en-US" dirty="0"/>
              <a:t>Neo4j is in active development</a:t>
            </a:r>
          </a:p>
          <a:p>
            <a:r>
              <a:rPr lang="en-US" dirty="0" smtClean="0"/>
              <a:t>Delivers </a:t>
            </a:r>
            <a:r>
              <a:rPr lang="en-US" dirty="0"/>
              <a:t>high performance graph operations</a:t>
            </a:r>
          </a:p>
          <a:p>
            <a:r>
              <a:rPr lang="en-US" dirty="0"/>
              <a:t>T</a:t>
            </a:r>
            <a:r>
              <a:rPr lang="en-US" dirty="0" smtClean="0"/>
              <a:t>raverses </a:t>
            </a:r>
            <a:r>
              <a:rPr lang="en-US" dirty="0"/>
              <a:t>1,000,000+ relationships / second on commodity hardware</a:t>
            </a:r>
          </a:p>
        </p:txBody>
      </p:sp>
    </p:spTree>
    <p:extLst>
      <p:ext uri="{BB962C8B-B14F-4D97-AF65-F5344CB8AC3E}">
        <p14:creationId xmlns:p14="http://schemas.microsoft.com/office/powerpoint/2010/main" val="39147173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Roadmap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NOSQL overview </a:t>
            </a:r>
          </a:p>
          <a:p>
            <a:r>
              <a:rPr lang="en-US" smtClean="0"/>
              <a:t>Neo4j fundamentals (and tools)</a:t>
            </a:r>
            <a:endParaRPr lang="en-US" dirty="0" smtClean="0"/>
          </a:p>
          <a:p>
            <a:r>
              <a:rPr lang="en-US" dirty="0" smtClean="0"/>
              <a:t>Core API</a:t>
            </a:r>
          </a:p>
          <a:p>
            <a:r>
              <a:rPr lang="en-US" dirty="0"/>
              <a:t>Indexing</a:t>
            </a:r>
          </a:p>
          <a:p>
            <a:r>
              <a:rPr lang="en-US" dirty="0" smtClean="0"/>
              <a:t>Neo4j </a:t>
            </a:r>
            <a:r>
              <a:rPr lang="en-US" dirty="0"/>
              <a:t>Shell</a:t>
            </a:r>
          </a:p>
          <a:p>
            <a:r>
              <a:rPr lang="en-US" dirty="0" smtClean="0"/>
              <a:t>Traverser APIs</a:t>
            </a:r>
          </a:p>
          <a:p>
            <a:r>
              <a:rPr lang="en-US" dirty="0"/>
              <a:t>Graph algorithms</a:t>
            </a:r>
          </a:p>
          <a:p>
            <a:r>
              <a:rPr lang="en-US" dirty="0" smtClean="0"/>
              <a:t>REST API</a:t>
            </a:r>
          </a:p>
          <a:p>
            <a:r>
              <a:rPr lang="en-US" dirty="0" smtClean="0"/>
              <a:t>Solutions architecture and big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1507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Remember, there’s NOSQL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So how do we query it?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59395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8300" y="1092200"/>
            <a:ext cx="3314700" cy="4673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65695776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600" y="1092200"/>
            <a:ext cx="6896100" cy="4673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66434565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84300"/>
            <a:ext cx="9144000" cy="407877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2562213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Nodes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 err="1">
                <a:latin typeface="Courier New"/>
                <a:cs typeface="Courier New"/>
              </a:rPr>
              <a:t>GraphDatabaseService</a:t>
            </a:r>
            <a:r>
              <a:rPr lang="en-US" sz="2400" dirty="0">
                <a:latin typeface="Courier New"/>
                <a:cs typeface="Courier New"/>
              </a:rPr>
              <a:t> </a:t>
            </a:r>
            <a:r>
              <a:rPr lang="en-US" sz="2400" dirty="0" err="1" smtClean="0">
                <a:latin typeface="Courier New"/>
                <a:cs typeface="Courier New"/>
              </a:rPr>
              <a:t>db</a:t>
            </a:r>
            <a:r>
              <a:rPr lang="en-US" sz="2400" dirty="0" smtClean="0">
                <a:latin typeface="Courier New"/>
                <a:cs typeface="Courier New"/>
              </a:rPr>
              <a:t> = new </a:t>
            </a:r>
            <a:br>
              <a:rPr lang="en-US" sz="2400" dirty="0" smtClean="0">
                <a:latin typeface="Courier New"/>
                <a:cs typeface="Courier New"/>
              </a:rPr>
            </a:br>
            <a:r>
              <a:rPr lang="en-US" sz="2400" dirty="0" smtClean="0">
                <a:latin typeface="Courier New"/>
                <a:cs typeface="Courier New"/>
              </a:rPr>
              <a:t>    </a:t>
            </a:r>
            <a:r>
              <a:rPr lang="en-US" sz="2400" dirty="0" err="1" smtClean="0">
                <a:latin typeface="Courier New"/>
                <a:cs typeface="Courier New"/>
              </a:rPr>
              <a:t>EmbeddedGraphDatabase</a:t>
            </a:r>
            <a:r>
              <a:rPr lang="en-US" sz="2400" dirty="0" smtClean="0">
                <a:latin typeface="Courier New"/>
                <a:cs typeface="Courier New"/>
              </a:rPr>
              <a:t>(</a:t>
            </a:r>
            <a:r>
              <a:rPr lang="en-US" sz="2200" dirty="0" smtClean="0">
                <a:latin typeface="Courier New"/>
                <a:cs typeface="Courier New"/>
              </a:rPr>
              <a:t>"/</a:t>
            </a:r>
            <a:r>
              <a:rPr lang="en-US" sz="2200" dirty="0" err="1" smtClean="0">
                <a:latin typeface="Courier New"/>
                <a:cs typeface="Courier New"/>
              </a:rPr>
              <a:t>tmp</a:t>
            </a:r>
            <a:r>
              <a:rPr lang="en-US" sz="2200" dirty="0" smtClean="0">
                <a:latin typeface="Courier New"/>
                <a:cs typeface="Courier New"/>
              </a:rPr>
              <a:t>/neo");</a:t>
            </a:r>
          </a:p>
          <a:p>
            <a:pPr marL="0" indent="0">
              <a:buNone/>
            </a:pPr>
            <a:r>
              <a:rPr lang="en-US" sz="2200" dirty="0" smtClean="0">
                <a:latin typeface="Courier New"/>
                <a:cs typeface="Courier New"/>
              </a:rPr>
              <a:t>Transaction </a:t>
            </a:r>
            <a:r>
              <a:rPr lang="en-US" sz="2200" dirty="0" err="1">
                <a:latin typeface="Courier New"/>
                <a:cs typeface="Courier New"/>
              </a:rPr>
              <a:t>tx</a:t>
            </a:r>
            <a:r>
              <a:rPr lang="en-US" sz="2200" dirty="0">
                <a:latin typeface="Courier New"/>
                <a:cs typeface="Courier New"/>
              </a:rPr>
              <a:t> = </a:t>
            </a:r>
            <a:r>
              <a:rPr lang="en-US" sz="2200" dirty="0" err="1">
                <a:latin typeface="Courier New"/>
                <a:cs typeface="Courier New"/>
              </a:rPr>
              <a:t>db.beginTx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try {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Node </a:t>
            </a:r>
            <a:r>
              <a:rPr lang="en-US" sz="2200" dirty="0" err="1">
                <a:latin typeface="Courier New"/>
                <a:cs typeface="Courier New"/>
              </a:rPr>
              <a:t>theDoctor</a:t>
            </a:r>
            <a:r>
              <a:rPr lang="en-US" sz="2200" dirty="0">
                <a:latin typeface="Courier New"/>
                <a:cs typeface="Courier New"/>
              </a:rPr>
              <a:t> = </a:t>
            </a:r>
            <a:r>
              <a:rPr lang="en-US" sz="2200" dirty="0" err="1" smtClean="0">
                <a:latin typeface="Courier New"/>
                <a:cs typeface="Courier New"/>
              </a:rPr>
              <a:t>db.createNode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theDoctor.setProperty</a:t>
            </a:r>
            <a:r>
              <a:rPr lang="en-US" sz="2200" dirty="0">
                <a:latin typeface="Courier New"/>
                <a:cs typeface="Courier New"/>
              </a:rPr>
              <a:t>("name", "the Doctor");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tx.success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} finally {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tx.finish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726695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5" presetClass="emph" presetSubtype="0" nodeType="afterEffect">
                                  <p:stCondLst>
                                    <p:cond delay="200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2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675"/>
                            </p:stCondLst>
                            <p:childTnLst>
                              <p:par>
                                <p:cTn id="34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775"/>
                            </p:stCondLst>
                            <p:childTnLst>
                              <p:par>
                                <p:cTn id="37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100"/>
                            </p:stCondLst>
                            <p:childTnLst>
                              <p:par>
                                <p:cTn id="40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325"/>
                            </p:stCondLst>
                            <p:childTnLst>
                              <p:par>
                                <p:cTn id="43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625"/>
                            </p:stCondLst>
                            <p:childTnLst>
                              <p:par>
                                <p:cTn id="46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Relationships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Transaction </a:t>
            </a:r>
            <a:r>
              <a:rPr lang="en-US" sz="1600" dirty="0" err="1">
                <a:latin typeface="Courier New"/>
                <a:cs typeface="Courier New"/>
              </a:rPr>
              <a:t>tx</a:t>
            </a:r>
            <a:r>
              <a:rPr lang="en-US" sz="1600" dirty="0">
                <a:latin typeface="Courier New"/>
                <a:cs typeface="Courier New"/>
              </a:rPr>
              <a:t> = </a:t>
            </a:r>
            <a:r>
              <a:rPr lang="en-US" sz="1600" dirty="0" err="1">
                <a:latin typeface="Courier New"/>
                <a:cs typeface="Courier New"/>
              </a:rPr>
              <a:t>db.beginTx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try {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  </a:t>
            </a:r>
            <a:r>
              <a:rPr lang="en-US" sz="1600" dirty="0" smtClean="0">
                <a:latin typeface="Courier New"/>
                <a:cs typeface="Courier New"/>
              </a:rPr>
              <a:t>Node </a:t>
            </a:r>
            <a:r>
              <a:rPr lang="en-US" sz="1600" dirty="0" err="1" smtClean="0">
                <a:latin typeface="Courier New"/>
                <a:cs typeface="Courier New"/>
              </a:rPr>
              <a:t>theDoctor</a:t>
            </a:r>
            <a:r>
              <a:rPr lang="en-US" sz="1600" dirty="0" smtClean="0">
                <a:latin typeface="Courier New"/>
                <a:cs typeface="Courier New"/>
              </a:rPr>
              <a:t> </a:t>
            </a:r>
            <a:r>
              <a:rPr lang="en-US" sz="1600" dirty="0">
                <a:latin typeface="Courier New"/>
                <a:cs typeface="Courier New"/>
              </a:rPr>
              <a:t>= </a:t>
            </a:r>
            <a:r>
              <a:rPr lang="en-US" sz="1600" dirty="0" err="1">
                <a:latin typeface="Courier New"/>
                <a:cs typeface="Courier New"/>
              </a:rPr>
              <a:t>db.createNode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  </a:t>
            </a:r>
            <a:r>
              <a:rPr lang="en-US" sz="1600" dirty="0" err="1" smtClean="0">
                <a:latin typeface="Courier New"/>
                <a:cs typeface="Courier New"/>
              </a:rPr>
              <a:t>theDoctor.setProperty</a:t>
            </a:r>
            <a:r>
              <a:rPr lang="en-US" sz="1600" dirty="0">
                <a:latin typeface="Courier New"/>
                <a:cs typeface="Courier New"/>
              </a:rPr>
              <a:t>("name", "The Doctor")</a:t>
            </a:r>
            <a:r>
              <a:rPr lang="en-US" sz="1600" dirty="0" smtClean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Node </a:t>
            </a:r>
            <a:r>
              <a:rPr lang="en-US" sz="1600" dirty="0" err="1" smtClean="0">
                <a:latin typeface="Courier New"/>
                <a:cs typeface="Courier New"/>
              </a:rPr>
              <a:t>susan</a:t>
            </a:r>
            <a:r>
              <a:rPr lang="en-US" sz="1600" dirty="0" smtClean="0">
                <a:latin typeface="Courier New"/>
                <a:cs typeface="Courier New"/>
              </a:rPr>
              <a:t> </a:t>
            </a:r>
            <a:r>
              <a:rPr lang="en-US" sz="1600" dirty="0">
                <a:latin typeface="Courier New"/>
                <a:cs typeface="Courier New"/>
              </a:rPr>
              <a:t>= </a:t>
            </a:r>
            <a:r>
              <a:rPr lang="en-US" sz="1600" dirty="0" err="1">
                <a:latin typeface="Courier New"/>
                <a:cs typeface="Courier New"/>
              </a:rPr>
              <a:t>db.createNode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susan.setProperty</a:t>
            </a:r>
            <a:r>
              <a:rPr lang="en-US" sz="1600" dirty="0">
                <a:latin typeface="Courier New"/>
                <a:cs typeface="Courier New"/>
              </a:rPr>
              <a:t>("</a:t>
            </a:r>
            <a:r>
              <a:rPr lang="en-US" sz="1600" dirty="0" err="1">
                <a:latin typeface="Courier New"/>
                <a:cs typeface="Courier New"/>
              </a:rPr>
              <a:t>firstname</a:t>
            </a:r>
            <a:r>
              <a:rPr lang="en-US" sz="1600" dirty="0">
                <a:latin typeface="Courier New"/>
                <a:cs typeface="Courier New"/>
              </a:rPr>
              <a:t>", "Susan");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susan.setProperty</a:t>
            </a:r>
            <a:r>
              <a:rPr lang="en-US" sz="1600" dirty="0">
                <a:latin typeface="Courier New"/>
                <a:cs typeface="Courier New"/>
              </a:rPr>
              <a:t>("</a:t>
            </a:r>
            <a:r>
              <a:rPr lang="en-US" sz="1600" dirty="0" err="1">
                <a:latin typeface="Courier New"/>
                <a:cs typeface="Courier New"/>
              </a:rPr>
              <a:t>lastname</a:t>
            </a:r>
            <a:r>
              <a:rPr lang="en-US" sz="1600" dirty="0">
                <a:latin typeface="Courier New"/>
                <a:cs typeface="Courier New"/>
              </a:rPr>
              <a:t>", "Campbell");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 smtClean="0">
                <a:latin typeface="Courier New"/>
                <a:cs typeface="Courier New"/>
              </a:rPr>
              <a:t>susan.createRelationshipTo</a:t>
            </a:r>
            <a:r>
              <a:rPr lang="en-US" sz="1600" dirty="0">
                <a:latin typeface="Courier New"/>
                <a:cs typeface="Courier New"/>
              </a:rPr>
              <a:t>(</a:t>
            </a:r>
            <a:r>
              <a:rPr lang="en-US" sz="1600" dirty="0" err="1">
                <a:latin typeface="Courier New"/>
                <a:cs typeface="Courier New"/>
              </a:rPr>
              <a:t>theDoctor</a:t>
            </a:r>
            <a:r>
              <a:rPr lang="en-US" sz="1600" dirty="0">
                <a:latin typeface="Courier New"/>
                <a:cs typeface="Courier New"/>
              </a:rPr>
              <a:t>, </a:t>
            </a:r>
            <a:r>
              <a:rPr lang="en-US" sz="1600" dirty="0" smtClean="0">
                <a:latin typeface="Courier New"/>
                <a:cs typeface="Courier New"/>
              </a:rPr>
              <a:t/>
            </a:r>
            <a:br>
              <a:rPr lang="en-US" sz="1600" dirty="0" smtClean="0">
                <a:latin typeface="Courier New"/>
                <a:cs typeface="Courier New"/>
              </a:rPr>
            </a:br>
            <a:r>
              <a:rPr lang="en-US" sz="1600" dirty="0" smtClean="0">
                <a:latin typeface="Courier New"/>
                <a:cs typeface="Courier New"/>
              </a:rPr>
              <a:t>                </a:t>
            </a:r>
            <a:r>
              <a:rPr lang="en-US" sz="1600" dirty="0" err="1" smtClean="0">
                <a:latin typeface="Courier New"/>
                <a:cs typeface="Courier New"/>
              </a:rPr>
              <a:t>DynamicRelationshipType.withName</a:t>
            </a:r>
            <a:r>
              <a:rPr lang="en-US" sz="1600" dirty="0">
                <a:latin typeface="Courier New"/>
                <a:cs typeface="Courier New"/>
              </a:rPr>
              <a:t>("COMPANION_OF"));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tx.success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} finally {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tx.finish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39568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afterEffect">
                                  <p:stCondLst>
                                    <p:cond delay="200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Algorithms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Doctor and the Master been around for a while</a:t>
            </a:r>
          </a:p>
          <a:p>
            <a:r>
              <a:rPr lang="en-US" dirty="0" smtClean="0"/>
              <a:t>But what’s the key feature of their relationship?</a:t>
            </a:r>
          </a:p>
          <a:p>
            <a:pPr lvl="1"/>
            <a:r>
              <a:rPr lang="en-US" dirty="0" smtClean="0"/>
              <a:t>They’re both </a:t>
            </a:r>
            <a:r>
              <a:rPr lang="en-US" dirty="0" err="1" smtClean="0"/>
              <a:t>timelords</a:t>
            </a:r>
            <a:r>
              <a:rPr lang="en-US" dirty="0" smtClean="0"/>
              <a:t>, they both come from </a:t>
            </a:r>
            <a:r>
              <a:rPr lang="en-US" dirty="0" err="1" smtClean="0"/>
              <a:t>Gallifrey</a:t>
            </a:r>
            <a:r>
              <a:rPr lang="en-US" dirty="0" smtClean="0"/>
              <a:t>, they’ve fought…</a:t>
            </a:r>
            <a:endParaRPr lang="en-US" dirty="0"/>
          </a:p>
          <a:p>
            <a:r>
              <a:rPr lang="en-US" dirty="0" smtClean="0"/>
              <a:t>Graph algorithms can help</a:t>
            </a:r>
          </a:p>
          <a:p>
            <a:pPr lvl="1"/>
            <a:r>
              <a:rPr lang="en-US" dirty="0" smtClean="0"/>
              <a:t>They’re pre-canned, well known traversals</a:t>
            </a:r>
          </a:p>
        </p:txBody>
      </p:sp>
    </p:spTree>
    <p:extLst>
      <p:ext uri="{BB962C8B-B14F-4D97-AF65-F5344CB8AC3E}">
        <p14:creationId xmlns:p14="http://schemas.microsoft.com/office/powerpoint/2010/main" val="5435967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Shortest Path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5545" y="1276928"/>
            <a:ext cx="8659091" cy="11014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000" dirty="0" smtClean="0"/>
              <a:t>What’s the most direct path between the Doctor and the Master?</a:t>
            </a:r>
            <a:endParaRPr 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265545" y="1858819"/>
            <a:ext cx="854363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 smtClean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theDoctor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>
                <a:latin typeface="Courier New"/>
                <a:cs typeface="Courier New"/>
              </a:rPr>
              <a:t>        </a:t>
            </a:r>
          </a:p>
          <a:p>
            <a:r>
              <a:rPr lang="en-US" dirty="0" err="1" smtClean="0">
                <a:latin typeface="Courier New"/>
                <a:cs typeface="Courier New"/>
              </a:rPr>
              <a:t>int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 err="1">
                <a:latin typeface="Courier New"/>
                <a:cs typeface="Courier New"/>
              </a:rPr>
              <a:t>maxDepth</a:t>
            </a:r>
            <a:r>
              <a:rPr lang="en-US" dirty="0">
                <a:latin typeface="Courier New"/>
                <a:cs typeface="Courier New"/>
              </a:rPr>
              <a:t> = 5; </a:t>
            </a:r>
            <a:endParaRPr lang="en-US" u="sng" dirty="0">
              <a:latin typeface="Courier New"/>
              <a:cs typeface="Courier New"/>
            </a:endParaRPr>
          </a:p>
          <a:p>
            <a:r>
              <a:rPr lang="en-US" dirty="0" err="1" smtClean="0">
                <a:latin typeface="Courier New"/>
                <a:cs typeface="Courier New"/>
              </a:rPr>
              <a:t>PathFinder</a:t>
            </a:r>
            <a:r>
              <a:rPr lang="en-US" dirty="0">
                <a:latin typeface="Courier New"/>
                <a:cs typeface="Courier New"/>
              </a:rPr>
              <a:t>&lt;Path&gt; </a:t>
            </a:r>
            <a:r>
              <a:rPr lang="en-US" dirty="0" err="1">
                <a:latin typeface="Courier New"/>
                <a:cs typeface="Courier New"/>
              </a:rPr>
              <a:t>shortestPathFinder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/>
            </a:r>
            <a:br>
              <a:rPr lang="en-US" dirty="0" smtClean="0">
                <a:latin typeface="Courier New"/>
                <a:cs typeface="Courier New"/>
              </a:rPr>
            </a:br>
            <a:r>
              <a:rPr lang="en-US" dirty="0" smtClean="0">
                <a:latin typeface="Courier New"/>
                <a:cs typeface="Courier New"/>
              </a:rPr>
              <a:t>                         </a:t>
            </a:r>
            <a:r>
              <a:rPr lang="en-US" dirty="0" err="1" smtClean="0">
                <a:latin typeface="Courier New"/>
                <a:cs typeface="Courier New"/>
              </a:rPr>
              <a:t>GraphAlgoFactory.</a:t>
            </a:r>
            <a:r>
              <a:rPr lang="en-US" i="1" dirty="0" err="1" smtClean="0">
                <a:latin typeface="Courier New"/>
                <a:cs typeface="Courier New"/>
              </a:rPr>
              <a:t>shortestPath</a:t>
            </a:r>
            <a:r>
              <a:rPr lang="en-US" i="1" dirty="0" smtClean="0">
                <a:latin typeface="Courier New"/>
                <a:cs typeface="Courier New"/>
              </a:rPr>
              <a:t>(</a:t>
            </a:r>
            <a:br>
              <a:rPr lang="en-US" i="1" dirty="0" smtClean="0">
                <a:latin typeface="Courier New"/>
                <a:cs typeface="Courier New"/>
              </a:rPr>
            </a:br>
            <a:r>
              <a:rPr lang="en-US" i="1" dirty="0" smtClean="0">
                <a:latin typeface="Courier New"/>
                <a:cs typeface="Courier New"/>
              </a:rPr>
              <a:t>                           </a:t>
            </a:r>
            <a:r>
              <a:rPr lang="en-US" i="1" dirty="0" err="1" smtClean="0">
                <a:latin typeface="Courier New"/>
                <a:cs typeface="Courier New"/>
              </a:rPr>
              <a:t>Traversal.expanderForAllTypes</a:t>
            </a:r>
            <a:r>
              <a:rPr lang="en-US" i="1" dirty="0">
                <a:latin typeface="Courier New"/>
                <a:cs typeface="Courier New"/>
              </a:rPr>
              <a:t>(), </a:t>
            </a:r>
            <a:r>
              <a:rPr lang="en-US" i="1" dirty="0" smtClean="0">
                <a:latin typeface="Courier New"/>
                <a:cs typeface="Courier New"/>
              </a:rPr>
              <a:t/>
            </a:r>
            <a:br>
              <a:rPr lang="en-US" i="1" dirty="0" smtClean="0">
                <a:latin typeface="Courier New"/>
                <a:cs typeface="Courier New"/>
              </a:rPr>
            </a:br>
            <a:r>
              <a:rPr lang="en-US" i="1" dirty="0" smtClean="0">
                <a:latin typeface="Courier New"/>
                <a:cs typeface="Courier New"/>
              </a:rPr>
              <a:t>                           </a:t>
            </a:r>
            <a:r>
              <a:rPr lang="en-US" i="1" dirty="0" err="1" smtClean="0">
                <a:latin typeface="Courier New"/>
                <a:cs typeface="Courier New"/>
              </a:rPr>
              <a:t>maxDepth</a:t>
            </a:r>
            <a:r>
              <a:rPr lang="en-US" i="1" dirty="0">
                <a:latin typeface="Courier New"/>
                <a:cs typeface="Courier New"/>
              </a:rPr>
              <a:t>);</a:t>
            </a:r>
          </a:p>
          <a:p>
            <a:r>
              <a:rPr lang="en-US" dirty="0">
                <a:latin typeface="Courier New"/>
                <a:cs typeface="Courier New"/>
              </a:rPr>
              <a:t>        </a:t>
            </a:r>
          </a:p>
          <a:p>
            <a:r>
              <a:rPr lang="en-US" dirty="0" smtClean="0">
                <a:latin typeface="Courier New"/>
                <a:cs typeface="Courier New"/>
              </a:rPr>
              <a:t>Path </a:t>
            </a:r>
            <a:r>
              <a:rPr lang="en-US" dirty="0" err="1">
                <a:latin typeface="Courier New"/>
                <a:cs typeface="Courier New"/>
              </a:rPr>
              <a:t>shortestPath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=</a:t>
            </a:r>
          </a:p>
          <a:p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   </a:t>
            </a:r>
            <a:r>
              <a:rPr lang="en-US" dirty="0" err="1" smtClean="0">
                <a:latin typeface="Courier New"/>
                <a:cs typeface="Courier New"/>
              </a:rPr>
              <a:t>shortestPathFinder.findSinglePath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en-US" dirty="0" err="1">
                <a:latin typeface="Courier New"/>
                <a:cs typeface="Courier New"/>
              </a:rPr>
              <a:t>theDoctor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)</a:t>
            </a:r>
            <a:r>
              <a:rPr lang="en-US" dirty="0" smtClean="0">
                <a:latin typeface="Courier New"/>
                <a:cs typeface="Courier New"/>
              </a:rPr>
              <a:t>;</a:t>
            </a:r>
          </a:p>
          <a:p>
            <a:endParaRPr lang="en-US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326986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Enemy of my Enemy is my…?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444345" cy="4525963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dalek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cyberman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Traverser traverser = </a:t>
            </a:r>
            <a:r>
              <a:rPr lang="en-US" dirty="0" err="1">
                <a:latin typeface="Courier New"/>
                <a:cs typeface="Courier New"/>
              </a:rPr>
              <a:t>Traversal.description</a:t>
            </a:r>
            <a:r>
              <a:rPr lang="en-US" dirty="0">
                <a:latin typeface="Courier New"/>
                <a:cs typeface="Courier New"/>
              </a:rPr>
              <a:t>().expand</a:t>
            </a:r>
            <a:r>
              <a:rPr lang="en-US" dirty="0" smtClean="0">
                <a:latin typeface="Courier New"/>
                <a:cs typeface="Courier New"/>
              </a:rPr>
              <a:t>(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                      </a:t>
            </a:r>
            <a:r>
              <a:rPr lang="en-US" dirty="0" err="1" smtClean="0">
                <a:latin typeface="Courier New"/>
                <a:cs typeface="Courier New"/>
              </a:rPr>
              <a:t>Traversal.expanderForTypes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en-US" dirty="0" err="1">
                <a:latin typeface="Courier New"/>
                <a:cs typeface="Courier New"/>
              </a:rPr>
              <a:t>DoctorWhoUniverse.ENEMY_OF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smtClean="0">
                <a:latin typeface="Courier New"/>
                <a:cs typeface="Courier New"/>
              </a:rPr>
              <a:t/>
            </a:r>
            <a:br>
              <a:rPr lang="en-US" dirty="0" smtClean="0">
                <a:latin typeface="Courier New"/>
                <a:cs typeface="Courier New"/>
              </a:rPr>
            </a:br>
            <a:r>
              <a:rPr lang="en-US" dirty="0" smtClean="0">
                <a:latin typeface="Courier New"/>
                <a:cs typeface="Courier New"/>
              </a:rPr>
              <a:t>											</a:t>
            </a:r>
            <a:r>
              <a:rPr lang="en-US" dirty="0" err="1" smtClean="0">
                <a:latin typeface="Courier New"/>
                <a:cs typeface="Courier New"/>
              </a:rPr>
              <a:t>Direction.OUTGOING</a:t>
            </a:r>
            <a:r>
              <a:rPr lang="en-US" dirty="0">
                <a:latin typeface="Courier New"/>
                <a:cs typeface="Courier New"/>
              </a:rPr>
              <a:t>)</a:t>
            </a:r>
            <a:r>
              <a:rPr lang="en-US" dirty="0" smtClean="0"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r>
              <a:rPr lang="en-US" dirty="0" smtClean="0">
                <a:latin typeface="Courier New"/>
                <a:cs typeface="Courier New"/>
              </a:rPr>
              <a:t>                       .</a:t>
            </a:r>
            <a:r>
              <a:rPr lang="en-US" dirty="0" err="1">
                <a:latin typeface="Courier New"/>
                <a:cs typeface="Courier New"/>
              </a:rPr>
              <a:t>depthFirst</a:t>
            </a:r>
            <a:r>
              <a:rPr lang="en-US" dirty="0">
                <a:latin typeface="Courier New"/>
                <a:cs typeface="Courier New"/>
              </a:rPr>
              <a:t>().evaluator(new Evaluator()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public Evaluation evaluate(Path path)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// Only include if we're at depth 2, don't want any mere enemies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if(</a:t>
            </a:r>
            <a:r>
              <a:rPr lang="en-US" dirty="0" err="1">
                <a:latin typeface="Courier New"/>
                <a:cs typeface="Courier New"/>
              </a:rPr>
              <a:t>path.length</a:t>
            </a:r>
            <a:r>
              <a:rPr lang="en-US" dirty="0">
                <a:latin typeface="Courier New"/>
                <a:cs typeface="Courier New"/>
              </a:rPr>
              <a:t>() == 2)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Evaluation.INCLUDE_AND_PRUNE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 else if(</a:t>
            </a:r>
            <a:r>
              <a:rPr lang="en-US" dirty="0" err="1">
                <a:latin typeface="Courier New"/>
                <a:cs typeface="Courier New"/>
              </a:rPr>
              <a:t>path.length</a:t>
            </a:r>
            <a:r>
              <a:rPr lang="en-US" dirty="0">
                <a:latin typeface="Courier New"/>
                <a:cs typeface="Courier New"/>
              </a:rPr>
              <a:t>() &gt; 2){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Evaluation.EXCLUDE_AND_PRUNE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 else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Evaluation.EXCLUDE_AND_CONTINUE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}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}).uniqueness(</a:t>
            </a:r>
            <a:r>
              <a:rPr lang="en-US" dirty="0" err="1">
                <a:latin typeface="Courier New"/>
                <a:cs typeface="Courier New"/>
              </a:rPr>
              <a:t>Uniqueness.NODE_GLOBAL</a:t>
            </a:r>
            <a:r>
              <a:rPr lang="en-US" dirty="0"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.traverse(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1773743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529955" y="2130425"/>
            <a:ext cx="8250843" cy="1470025"/>
          </a:xfrm>
        </p:spPr>
        <p:txBody>
          <a:bodyPr>
            <a:noAutofit/>
          </a:bodyPr>
          <a:lstStyle/>
          <a:p>
            <a:r>
              <a:rPr lang="en-US" sz="11500" b="1" dirty="0" smtClean="0"/>
              <a:t>N</a:t>
            </a:r>
            <a:r>
              <a:rPr lang="en-US" sz="11500" dirty="0" smtClean="0"/>
              <a:t>ot </a:t>
            </a:r>
            <a:r>
              <a:rPr lang="en-US" sz="11500" b="1" u="sng" dirty="0" smtClean="0"/>
              <a:t>O</a:t>
            </a:r>
            <a:r>
              <a:rPr lang="en-US" sz="11500" u="sng" dirty="0" smtClean="0"/>
              <a:t>nly</a:t>
            </a:r>
            <a:r>
              <a:rPr lang="en-US" sz="11500" dirty="0" smtClean="0"/>
              <a:t> </a:t>
            </a:r>
            <a:r>
              <a:rPr lang="en-US" sz="11500" b="1" dirty="0" smtClean="0"/>
              <a:t>S</a:t>
            </a:r>
            <a:r>
              <a:rPr lang="en-US" sz="11500" dirty="0" smtClean="0"/>
              <a:t>QL</a:t>
            </a:r>
            <a:endParaRPr lang="en-US" sz="11500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417285" y="1574694"/>
            <a:ext cx="6400800" cy="175260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NOSQL is simply…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721072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Why NOSQL now?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Four driving trends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3693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1: Data Size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390" y="1557356"/>
            <a:ext cx="8229600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091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Arrow Connector 23"/>
          <p:cNvCxnSpPr/>
          <p:nvPr/>
        </p:nvCxnSpPr>
        <p:spPr>
          <a:xfrm flipV="1">
            <a:off x="793750" y="673046"/>
            <a:ext cx="7130418" cy="52165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2: Connectedness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001" y="1613372"/>
            <a:ext cx="6847516" cy="43152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8848" y="5750504"/>
            <a:ext cx="6265320" cy="65950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7232" y="5476123"/>
            <a:ext cx="5387604" cy="45247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 rot="16200000">
            <a:off x="-692717" y="3484635"/>
            <a:ext cx="24974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Information connectivity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575317" y="5340936"/>
            <a:ext cx="1280893" cy="48850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Text Documents</a:t>
            </a:r>
            <a:endParaRPr lang="en-US" sz="1400" dirty="0"/>
          </a:p>
        </p:txBody>
      </p:sp>
      <p:sp>
        <p:nvSpPr>
          <p:cNvPr id="12" name="Rounded Rectangle 11"/>
          <p:cNvSpPr/>
          <p:nvPr/>
        </p:nvSpPr>
        <p:spPr>
          <a:xfrm>
            <a:off x="1899631" y="5069546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Hypertext</a:t>
            </a:r>
            <a:endParaRPr lang="en-US" sz="1400" dirty="0"/>
          </a:p>
        </p:txBody>
      </p:sp>
      <p:sp>
        <p:nvSpPr>
          <p:cNvPr id="13" name="Rounded Rectangle 12"/>
          <p:cNvSpPr/>
          <p:nvPr/>
        </p:nvSpPr>
        <p:spPr>
          <a:xfrm>
            <a:off x="2942143" y="4456630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Feeds</a:t>
            </a:r>
            <a:endParaRPr lang="en-US" sz="1400" dirty="0"/>
          </a:p>
        </p:txBody>
      </p:sp>
      <p:sp>
        <p:nvSpPr>
          <p:cNvPr id="14" name="Rounded Rectangle 13"/>
          <p:cNvSpPr/>
          <p:nvPr/>
        </p:nvSpPr>
        <p:spPr>
          <a:xfrm>
            <a:off x="3180524" y="4060824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Blogs</a:t>
            </a:r>
            <a:endParaRPr lang="en-US" sz="1400" dirty="0"/>
          </a:p>
        </p:txBody>
      </p:sp>
      <p:sp>
        <p:nvSpPr>
          <p:cNvPr id="16" name="Rounded Rectangle 15"/>
          <p:cNvSpPr/>
          <p:nvPr/>
        </p:nvSpPr>
        <p:spPr>
          <a:xfrm>
            <a:off x="3072403" y="3193225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Wikis</a:t>
            </a:r>
            <a:endParaRPr lang="en-US" sz="1400" dirty="0"/>
          </a:p>
        </p:txBody>
      </p:sp>
      <p:sp>
        <p:nvSpPr>
          <p:cNvPr id="17" name="Rounded Rectangle 16"/>
          <p:cNvSpPr/>
          <p:nvPr/>
        </p:nvSpPr>
        <p:spPr>
          <a:xfrm>
            <a:off x="3712849" y="3682573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UGC</a:t>
            </a:r>
            <a:endParaRPr lang="en-US" sz="1400" dirty="0"/>
          </a:p>
        </p:txBody>
      </p:sp>
      <p:sp>
        <p:nvSpPr>
          <p:cNvPr id="18" name="Rounded Rectangle 17"/>
          <p:cNvSpPr/>
          <p:nvPr/>
        </p:nvSpPr>
        <p:spPr>
          <a:xfrm>
            <a:off x="3820970" y="2748569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Tagging</a:t>
            </a:r>
            <a:endParaRPr lang="en-US" sz="1400" dirty="0"/>
          </a:p>
        </p:txBody>
      </p:sp>
      <p:sp>
        <p:nvSpPr>
          <p:cNvPr id="19" name="Rounded Rectangle 18"/>
          <p:cNvSpPr/>
          <p:nvPr/>
        </p:nvSpPr>
        <p:spPr>
          <a:xfrm>
            <a:off x="5134859" y="2477179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Folksonomies</a:t>
            </a:r>
            <a:endParaRPr lang="en-US" sz="1400" dirty="0"/>
          </a:p>
        </p:txBody>
      </p:sp>
      <p:sp>
        <p:nvSpPr>
          <p:cNvPr id="20" name="Rounded Rectangle 19"/>
          <p:cNvSpPr/>
          <p:nvPr/>
        </p:nvSpPr>
        <p:spPr>
          <a:xfrm>
            <a:off x="5254264" y="1885973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RDFa</a:t>
            </a:r>
            <a:endParaRPr lang="en-US" sz="1400" dirty="0"/>
          </a:p>
        </p:txBody>
      </p:sp>
      <p:sp>
        <p:nvSpPr>
          <p:cNvPr id="21" name="Rounded Rectangle 20"/>
          <p:cNvSpPr/>
          <p:nvPr/>
        </p:nvSpPr>
        <p:spPr>
          <a:xfrm>
            <a:off x="5775305" y="1477677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Onotologies</a:t>
            </a:r>
            <a:endParaRPr lang="en-US" sz="1400" dirty="0"/>
          </a:p>
        </p:txBody>
      </p:sp>
      <p:sp>
        <p:nvSpPr>
          <p:cNvPr id="22" name="Rounded Rectangle 21"/>
          <p:cNvSpPr/>
          <p:nvPr/>
        </p:nvSpPr>
        <p:spPr>
          <a:xfrm>
            <a:off x="6296346" y="1134517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GGG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1304467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Trend 3: Semi-structured information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Individualisation</a:t>
            </a:r>
            <a:r>
              <a:rPr lang="en-US" dirty="0" smtClean="0"/>
              <a:t> </a:t>
            </a:r>
            <a:r>
              <a:rPr lang="en-US" dirty="0"/>
              <a:t>of content</a:t>
            </a:r>
          </a:p>
          <a:p>
            <a:pPr lvl="1"/>
            <a:r>
              <a:rPr lang="en-US" dirty="0" smtClean="0"/>
              <a:t>1970’s salary lists, all </a:t>
            </a:r>
            <a:r>
              <a:rPr lang="en-US" dirty="0"/>
              <a:t>elements </a:t>
            </a:r>
            <a:r>
              <a:rPr lang="en-US" dirty="0" smtClean="0"/>
              <a:t>exactly </a:t>
            </a:r>
            <a:r>
              <a:rPr lang="en-US" dirty="0"/>
              <a:t>one job</a:t>
            </a:r>
          </a:p>
          <a:p>
            <a:pPr lvl="1"/>
            <a:r>
              <a:rPr lang="en-US" dirty="0" smtClean="0"/>
              <a:t>2000’s salary lists, </a:t>
            </a:r>
            <a:r>
              <a:rPr lang="en-US" dirty="0"/>
              <a:t>we need </a:t>
            </a:r>
            <a:r>
              <a:rPr lang="en-US" dirty="0" smtClean="0"/>
              <a:t>many </a:t>
            </a:r>
            <a:r>
              <a:rPr lang="en-US" dirty="0"/>
              <a:t>job columns! </a:t>
            </a:r>
          </a:p>
          <a:p>
            <a:r>
              <a:rPr lang="en-US" dirty="0"/>
              <a:t>All encompassing “entire world views”</a:t>
            </a:r>
          </a:p>
          <a:p>
            <a:r>
              <a:rPr lang="en-US" dirty="0"/>
              <a:t>Store more data about each entity</a:t>
            </a:r>
          </a:p>
          <a:p>
            <a:r>
              <a:rPr lang="en-US" dirty="0"/>
              <a:t>Trend accelerated by the decentralization of content generation </a:t>
            </a:r>
            <a:endParaRPr lang="en-US" dirty="0" smtClean="0"/>
          </a:p>
          <a:p>
            <a:pPr lvl="1"/>
            <a:r>
              <a:rPr lang="en-US" dirty="0" smtClean="0"/>
              <a:t>Age </a:t>
            </a:r>
            <a:r>
              <a:rPr lang="en-US" dirty="0"/>
              <a:t>of participation (“web 2.0”)</a:t>
            </a:r>
          </a:p>
        </p:txBody>
      </p:sp>
    </p:spTree>
    <p:extLst>
      <p:ext uri="{BB962C8B-B14F-4D97-AF65-F5344CB8AC3E}">
        <p14:creationId xmlns:p14="http://schemas.microsoft.com/office/powerpoint/2010/main" val="2347346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 note: RDBMS performance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99" y="1417638"/>
            <a:ext cx="7585364" cy="4927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64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2679</TotalTime>
  <Words>1484</Words>
  <Application>Microsoft Macintosh PowerPoint</Application>
  <PresentationFormat>On-screen Show (4:3)</PresentationFormat>
  <Paragraphs>306</Paragraphs>
  <Slides>38</Slides>
  <Notes>15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39" baseType="lpstr">
      <vt:lpstr>Office Theme</vt:lpstr>
      <vt:lpstr>A Programmatic Introduction to Neo4j</vt:lpstr>
      <vt:lpstr>Logistics</vt:lpstr>
      <vt:lpstr>Roadmap</vt:lpstr>
      <vt:lpstr>Not Only SQL</vt:lpstr>
      <vt:lpstr>Why NOSQL now?</vt:lpstr>
      <vt:lpstr>Trend 1: Data Size</vt:lpstr>
      <vt:lpstr>Trend 2: Connectedness</vt:lpstr>
      <vt:lpstr>Trend 3: Semi-structured information</vt:lpstr>
      <vt:lpstr>Side note: RDBMS performance</vt:lpstr>
      <vt:lpstr>Side note: RDBMS performance</vt:lpstr>
      <vt:lpstr>Trend 4: Architecture</vt:lpstr>
      <vt:lpstr>Trend 4: Architecture</vt:lpstr>
      <vt:lpstr>Trend 4: Architecture</vt:lpstr>
      <vt:lpstr>Four NOSQL Categories</vt:lpstr>
      <vt:lpstr>Key-Value Stores</vt:lpstr>
      <vt:lpstr>Pros and Cons</vt:lpstr>
      <vt:lpstr>Column Family (BigTable)</vt:lpstr>
      <vt:lpstr>Pros and Cons</vt:lpstr>
      <vt:lpstr>Document Databases</vt:lpstr>
      <vt:lpstr>Pros and Cons</vt:lpstr>
      <vt:lpstr>Graph Databases</vt:lpstr>
      <vt:lpstr>Pros and Cons</vt:lpstr>
      <vt:lpstr>Property Graph Model</vt:lpstr>
      <vt:lpstr>Property Graph Model</vt:lpstr>
      <vt:lpstr>Property Graph Model</vt:lpstr>
      <vt:lpstr>Graphs are very whiteboard-friendly</vt:lpstr>
      <vt:lpstr>Neo4j</vt:lpstr>
      <vt:lpstr>What’s Neo4j?</vt:lpstr>
      <vt:lpstr>More on Neo4j</vt:lpstr>
      <vt:lpstr>Remember, there’s NOSQL</vt:lpstr>
      <vt:lpstr>PowerPoint Presentation</vt:lpstr>
      <vt:lpstr>PowerPoint Presentation</vt:lpstr>
      <vt:lpstr>PowerPoint Presentation</vt:lpstr>
      <vt:lpstr>Creating Nodes</vt:lpstr>
      <vt:lpstr>Creating Relationships</vt:lpstr>
      <vt:lpstr>Graph Algorithms</vt:lpstr>
      <vt:lpstr>Shortest Path</vt:lpstr>
      <vt:lpstr>The Enemy of my Enemy is my…?</vt:lpstr>
    </vt:vector>
  </TitlesOfParts>
  <Company>ThoughtWorks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 Webber</dc:creator>
  <cp:lastModifiedBy>Jim Webber</cp:lastModifiedBy>
  <cp:revision>75</cp:revision>
  <dcterms:created xsi:type="dcterms:W3CDTF">2011-03-08T13:24:17Z</dcterms:created>
  <dcterms:modified xsi:type="dcterms:W3CDTF">2011-03-21T22:53:37Z</dcterms:modified>
</cp:coreProperties>
</file>

<file path=docProps/thumbnail.jpeg>
</file>